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12"/>
  </p:notesMasterIdLst>
  <p:sldIdLst>
    <p:sldId id="2967" r:id="rId4"/>
    <p:sldId id="2960" r:id="rId5"/>
    <p:sldId id="2961" r:id="rId6"/>
    <p:sldId id="2962" r:id="rId7"/>
    <p:sldId id="2963" r:id="rId8"/>
    <p:sldId id="2964" r:id="rId9"/>
    <p:sldId id="2965" r:id="rId10"/>
    <p:sldId id="29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2"/>
    <p:restoredTop sz="96053"/>
  </p:normalViewPr>
  <p:slideViewPr>
    <p:cSldViewPr snapToGrid="0">
      <p:cViewPr varScale="1">
        <p:scale>
          <a:sx n="115" d="100"/>
          <a:sy n="115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BBD1E-246B-974E-B9B4-DF507F84A70E}" type="datetimeFigureOut">
              <a:rPr kumimoji="1" lang="zh-CN" altLang="en-US" smtClean="0"/>
              <a:t>2026/2/2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1F059-66A6-A342-BD62-2B4BED6FF1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酸奶临床：肠道调节、增加促进蛋白吸收（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BC99</a:t>
            </a:r>
            <a:r>
              <a:rPr kumimoji="1" lang="zh-CN" altLang="en-US" dirty="0"/>
              <a:t>和酸奶结合起来：</a:t>
            </a:r>
            <a:r>
              <a:rPr kumimoji="1" lang="en-US" altLang="zh-CN" dirty="0"/>
              <a:t>BC99</a:t>
            </a:r>
            <a:r>
              <a:rPr kumimoji="1" lang="zh-CN" altLang="en-US" dirty="0"/>
              <a:t> 在常温酸奶的应用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DigestiBi</a:t>
            </a:r>
            <a:r>
              <a:rPr lang="zh-CN" altLang="en-US" sz="1200" kern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：活菌酸奶：</a:t>
            </a:r>
            <a:r>
              <a:rPr kumimoji="1" lang="zh-CN" altLang="en-US" dirty="0"/>
              <a:t>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BLa80+LRa05</a:t>
            </a:r>
            <a:r>
              <a:rPr kumimoji="1" lang="zh-CN" altLang="en-US" dirty="0"/>
              <a:t>：名字起一个共用的名字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BLa80+LRa05+BC99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BC179 </a:t>
            </a:r>
            <a:r>
              <a:rPr kumimoji="1" lang="zh-CN" altLang="en-US" dirty="0"/>
              <a:t>有 </a:t>
            </a:r>
            <a:r>
              <a:rPr kumimoji="1" lang="en-US" altLang="zh-CN" dirty="0"/>
              <a:t>2 </a:t>
            </a:r>
            <a:r>
              <a:rPr kumimoji="1" lang="zh-CN" altLang="en-US" dirty="0"/>
              <a:t>项临床，一项单菌，一项复合｜作为备选菌株</a:t>
            </a:r>
          </a:p>
          <a:p>
            <a:r>
              <a:rPr kumimoji="1" lang="en-US" altLang="zh-CN" dirty="0"/>
              <a:t>BL21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BAC30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BI45</a:t>
            </a:r>
            <a:r>
              <a:rPr kumimoji="1" lang="zh-CN" altLang="en-US" dirty="0"/>
              <a:t>：未来临床打造方向、工艺</a:t>
            </a:r>
            <a:endParaRPr kumimoji="1" lang="en-US" altLang="zh-CN" dirty="0"/>
          </a:p>
          <a:p>
            <a:r>
              <a:rPr kumimoji="1" lang="en-US" altLang="zh-CN" dirty="0"/>
              <a:t>BC99:25-30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30-50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GIHealth805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GIHealth8005</a:t>
            </a:r>
          </a:p>
          <a:p>
            <a:r>
              <a:rPr kumimoji="1" lang="en-US" altLang="zh-CN" dirty="0"/>
              <a:t>BB-12+GG </a:t>
            </a:r>
            <a:r>
              <a:rPr kumimoji="1" lang="zh-CN" altLang="en-US" dirty="0"/>
              <a:t>比例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41F059-66A6-A342-BD62-2B4BED6FF14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37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景：聚焦微生态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命：优质菌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观：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公司文化：团队文化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经营理念：质量第一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行为准则：品质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08316"/>
            <a:ext cx="11135995" cy="21214"/>
            <a:chOff x="403" y="1329"/>
            <a:chExt cx="17993" cy="33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677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6114" y="1334"/>
              <a:ext cx="2282" cy="28"/>
            </a:xfrm>
            <a:prstGeom prst="rect">
              <a:avLst/>
            </a:prstGeom>
            <a:solidFill>
              <a:srgbClr val="90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9026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25400" y="489585"/>
            <a:ext cx="160655" cy="76200"/>
          </a:xfrm>
          <a:prstGeom prst="triangle">
            <a:avLst/>
          </a:prstGeom>
          <a:solidFill>
            <a:srgbClr val="9026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280015" y="210820"/>
            <a:ext cx="1383665" cy="53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095230" y="0"/>
            <a:ext cx="1741740" cy="104400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-5080" y="822325"/>
            <a:ext cx="121913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74623" y="842006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778623" y="842006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540223" y="842006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13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862" y="360912"/>
            <a:ext cx="2293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Formula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11801" y="924791"/>
          <a:ext cx="11478447" cy="5596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8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8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功能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商品名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健康功效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核心配方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女性健康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HerFlora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调节阴道微生态，改善阴道炎相关问题，支持激素与代谢稳态并促进女性身心健康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卷曲乳杆菌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罗伊氏粘液乳杆菌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情绪健康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Moodly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调节压力与情绪，改善睡眠，缓解焦虑与抑郁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endParaRPr lang="en-US" sz="12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MetaBio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代谢调节与平衡，支持体重管理与“三高”控制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343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胃肠健康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调节胃肠健康，改善便秘与腹泻，支持胃肠运动功能与菌群稳态，缓解肠道损伤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sz="12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343">
                <a:tc vMerge="1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GUT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99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作为肠道健康基础配方，重建菌群稳态并支持肠道蠕动与屏障功能，帮助维持长期消化舒适与排便规律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trike="noStrike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乳酸片球菌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PA53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 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Lp18,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 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BLa36, 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凝结芽孢杆菌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BC99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73747"/>
                  </a:ext>
                </a:extLst>
              </a:tr>
              <a:tr h="635211">
                <a:tc vMerge="1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DigestBi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高活性益生菌发酵酸奶，支持肠道蠕动与菌群稳态，改善便秘相关不适，打造日常肠道舒适底盘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 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青春双歧杆菌 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BAC30,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长双歧杆菌婴儿亚种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BI45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466362"/>
                  </a:ext>
                </a:extLst>
              </a:tr>
              <a:tr h="489343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调节免疫系统，增强免疫防御，缓解过敏反应与相关炎症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kumimoji="0" lang="en-US" altLang="zh-CN" sz="12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397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婴童健康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支持婴幼儿早期发育与免疫稳态建立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kumimoji="0" lang="en-US" altLang="zh-CN" sz="12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口腔健康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WeSmile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调节口腔微生态与局部免疫，支持牙周健康并维护口气清新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唾液联合乳杆菌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LS97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嗜酸乳杆菌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LA85</a:t>
                      </a:r>
                    </a:p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副干酪乳酪杆菌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75920" y="951865"/>
          <a:ext cx="11402060" cy="5200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8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9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1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临床菌配方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阴道微生态调节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+Lp90+pAkk11+BC99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ChiCTR2400080481/NCT06821789/NCT06901791,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NCT06987279,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pAkk11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NCT06964932/NCT06964919,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妊娠期糖代谢调控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it-IT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+BLa80+BL21+BBr60+BC99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NCT06901791,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BLa80: ChiCTR2300073412,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ChiCTR2300073299,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NCT06305650,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改善细菌性阴道炎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it-IT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+BLa80+BBr60+BC99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NCT06821789,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NCT06107049,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NCT06196892,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辅助真菌性阴道炎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+PA53+Lp90+BC99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ChiCTR2400080481,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PA53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NCT06648590, </a:t>
                      </a:r>
                    </a:p>
                    <a:p>
                      <a:pPr indent="71755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NCT06987279,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卵巢功能保护与支持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it-IT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+BLa80+Lp90+BC99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NCT06821789,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NCT06107049, </a:t>
                      </a:r>
                    </a:p>
                    <a:p>
                      <a:pPr indent="0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 NCT06987279,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sz="1000" b="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女性激素平衡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+BBr60+Lp90+BC99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NCT06305650/NCT06196892, </a:t>
                      </a:r>
                    </a:p>
                    <a:p>
                      <a:pPr indent="0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NCT06987279,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NCT06077383/NCT06629441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167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女性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GLP-1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调控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+BBr60+Lp90+Akk11/pAkk11+BC99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NCT06305650,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NCT06987279</a:t>
                      </a:r>
                    </a:p>
                    <a:p>
                      <a:pPr indent="0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Akk11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NCT06653101,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pAkk11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:NCT06964932/NCT06964919,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NCT06307821/NCT06629441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女性情绪调节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400" b="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LRa05+LCr86+LR08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+BBr60+PA53+Lp90+BC99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NCT07013409,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LCr86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NCT06830122,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NCT06196892,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PA53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NCT06648590</a:t>
                      </a:r>
                    </a:p>
                    <a:p>
                      <a:pPr indent="0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NCT06987279,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" panose="020B0500000000000000" pitchFamily="34" charset="-122"/>
                <a:cs typeface="Calibri" panose="020F0502020204030204" pitchFamily="34" charset="0"/>
                <a:sym typeface="+mn-ea"/>
              </a:rPr>
              <a:t>女性健康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1495" y="964565"/>
          <a:ext cx="11179175" cy="344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应用场景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临床菌配方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05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舒压助眠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1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BLa80+LRa05+BBr60</a:t>
                      </a:r>
                      <a:r>
                        <a:rPr lang="it-IT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+BL21+BBr16+BAC30+BI45+BC99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BLa80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NCT06107049              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NCT06821789                     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NCT06196892</a:t>
                      </a:r>
                    </a:p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NCT06629441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BLa80+BL21+BBr16+BAC30+BI45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NCT06847919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儿童注意力与行为调节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1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BLa80+LRa05+BBr60</a:t>
                      </a:r>
                      <a:r>
                        <a:rPr lang="it-IT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+PA53+Lp90+BC99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NCT06196892 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PA53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NCT06648590   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Lp90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NCT06987279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NCT06676111   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BLa80+LRa05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NCT06348121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焦虑与抑郁情绪调节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1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BLa80+LRa05+BBr60</a:t>
                      </a:r>
                      <a:r>
                        <a:rPr lang="it-IT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+PA53+LR08+BC99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BLa80+LRa05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NCT06216587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NCT06821789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NCT06196892                         </a:t>
                      </a:r>
                    </a:p>
                    <a:p>
                      <a:pPr indent="71755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PA53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NCT06648590            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NCT06629441 </a:t>
                      </a:r>
                    </a:p>
                    <a:p>
                      <a:pPr indent="71755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LRa05+LR08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NCT07013409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压力缓解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it-IT" sz="11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BLa80+LRa05+BBr60</a:t>
                      </a:r>
                      <a:r>
                        <a:rPr lang="it-IT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+PA53+BL21+BC99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BLa80+LRa05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NCT06216587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LRa05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NCT06821789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BBr60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NCT06196892</a:t>
                      </a:r>
                    </a:p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PA53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NCT06648590              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BL21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NCT06544278             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BC99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NCT06629441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" panose="020B0500000000000000" pitchFamily="34" charset="-122"/>
                <a:cs typeface="Calibri" panose="020F0502020204030204" pitchFamily="34" charset="0"/>
                <a:sym typeface="+mn-ea"/>
              </a:rPr>
              <a:t>情绪健康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3075" y="958215"/>
          <a:ext cx="11236325" cy="5551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4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菌株配方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体重管理与代谢平衡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+Lp90+LR08+BC99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NCT06821789           </a:t>
                      </a: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                        </a:t>
                      </a: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Lp90: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NCT06987279             </a:t>
                      </a: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LRa05+LR08: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NCT07013409             </a:t>
                      </a: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NCT06077383</a:t>
                      </a:r>
                      <a:endParaRPr lang="en-US" altLang="zh-CN" sz="100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运动营养与体能支持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+BLa80+Akk11/pAkk11+BC99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ChiCTR2300073308/NCT06901791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NCT06305650/NCT06196892,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         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ChiCTR2300073412          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NCT06653101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      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护肝与代谢支持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+BLa80+BC99+BC179+Akk11/</a:t>
                      </a:r>
                    </a:p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BLa80+LRa05+BC99+BC179: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ChiCTR2400082180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NCT06216587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NCT06607562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BC179: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NCT0689962</a:t>
                      </a:r>
                    </a:p>
                    <a:p>
                      <a:pPr algn="l"/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NCT06780007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NCT06964932/NCT06964919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抗衰与机能维护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BBr60+LRa05+BL21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+BLa80+BC99+LA85+LC86+</a:t>
                      </a:r>
                    </a:p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PA53+Lp05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BLa80+LRa05+BC99+BL21+LA85+LC86+BBr60+PA53+Lp05: </a:t>
                      </a:r>
                      <a:r>
                        <a:rPr lang="en-US" sz="105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NCT06781814/NCT07025798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血糖稳态调控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+BLa80+pAkk11+BC99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ChiCTR2300073308/NCT06901791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ChiCTR2300073299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ChiCTR2300073412             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BLa80+LRa05+BBr60: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NCT06440486,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GLP-1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功能调节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+Lp90+LR08+Akk11/pAkk11+</a:t>
                      </a:r>
                    </a:p>
                    <a:p>
                      <a:pPr indent="71755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LRa05+LR08: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NCT07013409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ChiCTR2300073299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Lp90: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NCT06987279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NCT06653101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饮酒后不适缓解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+BLa80+BC99+BC179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BLa80+LRa05+BC99+BC179: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ChiCTR2400082180  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 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NCT06607562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BC179: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NCT06899620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血脂稳态调节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+BC99+BC179+Akk11/pAkk11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LRa05+BC99+BC179: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ChiCTR2400082180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NCT06305650/NCT06196892, 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NCT06780007       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体脂管理与肌肉支持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+BLa80+Lp90+LR08+BC99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NCT06821789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    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ChiCTR2300073412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Lp90: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NCT06987279  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LR08: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NCT06875362       </a:t>
                      </a:r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尿酸代谢调节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+BLa80+BC99+</a:t>
                      </a:r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+LA85+LC86+</a:t>
                      </a:r>
                    </a:p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PA53+Lp05+ST36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BLa80+LRa05+BC99+BL21+LA85+LC86+BBr60+PA53+Lp05: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NCT06781814/NCT07025798</a:t>
                      </a:r>
                    </a:p>
                    <a:p>
                      <a:pPr algn="l"/>
                      <a:r>
                        <a:rPr lang="en-US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ST36: </a:t>
                      </a:r>
                      <a:r>
                        <a:rPr lang="en-US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NCT06779994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血压稳态支持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+Lp90+BLa36+LC89+</a:t>
                      </a:r>
                    </a:p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CCFM7902+BAC30+BC99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altLang="zh-CN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ChiCTR2300073308/NCT06901791</a:t>
                      </a:r>
                    </a:p>
                    <a:p>
                      <a:pPr algn="l"/>
                      <a:r>
                        <a:rPr lang="en-US" altLang="zh-CN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BL21+BBr60+Lp90+BLa36+LC89+CCFM7902+BAC30: </a:t>
                      </a:r>
                      <a:r>
                        <a:rPr lang="en-US" altLang="zh-CN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NCT06873412         </a:t>
                      </a:r>
                      <a:r>
                        <a:rPr lang="en-US" altLang="zh-CN" sz="10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</a:t>
                      </a:r>
                      <a:r>
                        <a:rPr lang="en-US" altLang="zh-CN" sz="10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“三高”综合管理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BBr60+LRa05+BL21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+BLa80+LR08+BC99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ChiCTR2300073412                          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ChiCTR2300073308/NCT06901791,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NCT06305650/NCT06196892            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LR08: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ChiCTR2300073299             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" panose="020B0500000000000000" pitchFamily="34" charset="-122"/>
                <a:cs typeface="Calibri" panose="020F0502020204030204" pitchFamily="34" charset="0"/>
                <a:sym typeface="+mn-ea"/>
              </a:rPr>
              <a:t>代谢健康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3075" y="941705"/>
          <a:ext cx="11227435" cy="483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 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菌株配方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改善便秘与排便不畅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+LA85+BL21+BBr16+BAC30+</a:t>
                      </a:r>
                    </a:p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BI45+BC99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NCT05980988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NCT04798417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BLa80+BL21+BBr16+BAC30+BI45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NCT06847919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NCT06103240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ChiCTR2300072220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ChiCTR2100053700,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ChiCTR2200065493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NCT06637397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缓解腹泻问题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+LA85+BL21+BBr60+BC99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ChiCTR2100053699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NCT05662514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ChiCTR2100053700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LA85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NCT05974657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ChiCTR2300069881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NCT06305650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</a:t>
                      </a:r>
                    </a:p>
                    <a:p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NCT06629441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indent="71755"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护胃清幽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1755" algn="l" defTabSz="914400" rtl="0" eaLnBrk="1" fontAlgn="ctr" latinLnBrk="0" hangingPunct="1"/>
                      <a:r>
                        <a:rPr lang="en-US" altLang="zh-CN" sz="10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+BL21+BBr60+Lp05+BC99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NCT05662514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ChiCTR2300072220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NCT06544278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ChiCTR2300073499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Lp05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ChiCTR2400079562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NCT06305650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便秘型肠易激综合征调节（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IBS-C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思源黑体 CN Bold" panose="020B0800000000000000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71755" algn="l" defTabSz="914400" rtl="0" eaLnBrk="1" fontAlgn="ctr" latinLnBrk="0" hangingPunct="1"/>
                      <a:r>
                        <a:rPr lang="en-US" altLang="zh-CN" sz="10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+BL21+PA53+BBi32+BC99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NCT04798417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NCT06103240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ChiCTR2300072220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ChiCTR2100053700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ChiCTR2300069881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ChiCTR2300073299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PA53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NCT06761443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NCT06648590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BBi32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NCT06886711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ChiCTR2200065493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NCT06637397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胃肠运动功能调控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+BBr60+PA53+ST36+BC99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NCT04798417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ChiCTR2300072220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NCT06196892,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PA53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NCT06761443 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NCT06648590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ST36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NCT06779994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ChiCTR2200065493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NCT06637397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23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放化疗相关肠道损伤支持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71755" algn="l" defTabSz="914400" rtl="0" eaLnBrk="1" fontAlgn="ctr" latinLnBrk="0" hangingPunct="1"/>
                      <a:r>
                        <a:rPr lang="en-US" altLang="zh-CN" sz="10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+LA85+BL21+BI45+BC99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ChiCTR2100053699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NCT05662514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ChiCTR2100053700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LA85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NCT05974657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ChiCTR2300069881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BI45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NCT06863415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ChiCTR2200065493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NCT06637397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NCT06307821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肠道菌群稳态调节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+BL21+BBr60+Akk11/pAkk11</a:t>
                      </a:r>
                    </a:p>
                    <a:p>
                      <a:pPr indent="71755"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ChiCTR2100053699,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NCT05662514,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NCT06107049,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NCT06103253,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ChiCTR2300073412,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ChiCTR2300074956,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NCT06412042,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NCT06103240,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ChiCTR2300072220,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ChiCTR2100053700,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ChiCTR2300073308,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NCT06699537,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NCT06901791,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ChiCTR2300069881,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NCT06140641,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ChiCTR2300073299,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NCT06544278,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NCT06305650,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NCT06653101,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 NCT06964932,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NCT06964919,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ChiCTR2200065493,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ChiCTR2300073499,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NCT06607562,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NCT06077383,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NCT06629441,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NCT06676111,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NCT06885346,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NCT06885632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" panose="020B0500000000000000" pitchFamily="34" charset="-122"/>
                <a:cs typeface="Calibri" panose="020F0502020204030204" pitchFamily="34" charset="0"/>
                <a:sym typeface="+mn-ea"/>
              </a:rPr>
              <a:t>胃肠健康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3075" y="1101090"/>
          <a:ext cx="11228070" cy="3880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5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0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菌株配方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975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免疫防御能力支持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+BL21+LR08+BBr60+BI45+BC99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ChiCTR2100053699/ChiCTR2300074956/NCT06412042</a:t>
                      </a:r>
                      <a:r>
                        <a:rPr lang="en-US" sz="1100" b="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ChiCTR2300072220/ChiCTR2100053700/NCT05989295/ChiCTR2400080481/NCT06699537/NCT06821789/NCT06901791,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LR08: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NCT06875362 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NCT06305650/NCT06196892,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BI45: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NCT06863415,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ChiCTR2200065493/NCT06607562/NCT06637397/NCT06629441/NCT06680102/NCT06676111/NCT06885346/NCT06885632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97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成人过敏性鼻炎症状缓解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+BBr60+PA53+Akk11/pAkk11+BC99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ChiCTR2100053699/ChiCTR2300074956/NCT06412042,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NCT06699537,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NCT06196892,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PA53: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NCT06761443/NCT06648590,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NCT06653101,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NCT06680102/NCT06885346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12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儿童过敏性鼻炎症状缓解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+BL21+BBr60+BI45+BC99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ChiCTR2100053699/ChiCTR2300074956/NCT06412042,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NCT06699537,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BBr60: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NCT06305650/NCT06196892,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BI45: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NCT06863415, </a:t>
                      </a:r>
                      <a:r>
                        <a:rPr lang="en-US" sz="1100" b="1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1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NCT06676111/NCT06885632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07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儿童特应性皮炎调节支持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+BL21+LR08+Akk11/pAkk11+BC99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ChiCTR2300074956/NCT06412042,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NCT05989295,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BL21: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NCT06544278,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LR08: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NCT06875362,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Akk11: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NCT06653101,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pAkk11: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NCT06964932/NCT06964919, 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BC99: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NCT06676111/NCT06885632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" panose="020B0500000000000000" pitchFamily="34" charset="-122"/>
                <a:cs typeface="Calibri" panose="020F0502020204030204" pitchFamily="34" charset="0"/>
                <a:sym typeface="+mn-ea"/>
              </a:rPr>
              <a:t>免疫健康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3075" y="1139190"/>
          <a:ext cx="11209020" cy="308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5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菌株配方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7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婴幼儿肠道免疫支持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ChiCTR2100053699/ChiCTR2300074956/NCT06412042</a:t>
                      </a:r>
                    </a:p>
                    <a:p>
                      <a:pPr algn="just"/>
                      <a:r>
                        <a:rPr lang="fr-FR" sz="1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ChiCTR2100053700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婴幼儿湿疹风险管理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ChiCTR2300074956/</a:t>
                      </a:r>
                    </a:p>
                    <a:p>
                      <a:r>
                        <a:rPr lang="it-IT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NCT06412042</a:t>
                      </a:r>
                    </a:p>
                    <a:p>
                      <a:r>
                        <a:rPr lang="it-IT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LRa05: NCT05989295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婴童神经发育支持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BLa80: NCT06412042</a:t>
                      </a:r>
                    </a:p>
                    <a:p>
                      <a:r>
                        <a:rPr lang="it-IT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BLa80+LRa05: NCT06348121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呼吸道健康与免疫支持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BLa80+LRa05: NCT06348095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marL="0" marR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剖腹产婴儿肠道菌群调节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BLa80+LRa05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strike="sng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婴童健康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" panose="020B0500000000000000" pitchFamily="34" charset="-122"/>
              <a:cs typeface="Calibri" panose="020F0502020204030204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2440" y="1240790"/>
          <a:ext cx="11211560" cy="227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6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应用场景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菌株配方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  <a:sym typeface="+mn-ea"/>
                        </a:rPr>
                        <a:t>临床验证及注册号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0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口腔菌群与局部免疫调节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LS97+LA85+LC86: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ChiCTR2300074088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905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牙周健康改善支持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: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ChiCTR2300074108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710">
                <a:tc>
                  <a:txBody>
                    <a:bodyPr/>
                    <a:lstStyle/>
                    <a:p>
                      <a:pPr marL="0" marR="0" lvl="0" indent="7175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思源黑体 CN Bold" panose="020B0800000000000000" charset="-122"/>
                          <a:ea typeface="思源黑体 CN Bold" panose="020B0800000000000000" charset="-122"/>
                          <a:cs typeface="Calibri" panose="020F0502020204030204" pitchFamily="34" charset="0"/>
                        </a:rPr>
                        <a:t>口气清新维护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71755" algn="l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LS97+LA85+LC86: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ChiCTR2400080658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6560" y="294005"/>
            <a:ext cx="654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人类营养与健康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 Bold" panose="020B0604020202090204" charset="0"/>
                <a:sym typeface="+mn-ea"/>
              </a:rPr>
              <a:t>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en-US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Solution |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口腔健康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" panose="020B0500000000000000" pitchFamily="34" charset="-122"/>
              <a:cs typeface="Calibri" panose="020F0502020204030204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97*398"/>
  <p:tag name="TABLE_ENDDRAG_RECT" val="29*74*897*39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0*299"/>
  <p:tag name="TABLE_ENDDRAG_RECT" val="41*75*880*29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4*384"/>
  <p:tag name="TABLE_ENDDRAG_RECT" val="37*75*884*3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4*388"/>
  <p:tag name="TABLE_ENDDRAG_RECT" val="37*74*884*3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4*309"/>
  <p:tag name="TABLE_ENDDRAG_RECT" val="37*87*884*3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2*233"/>
  <p:tag name="TABLE_ENDDRAG_RECT" val="37*89*882*23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2*176"/>
  <p:tag name="TABLE_ENDDRAG_RECT" val="37*97*882*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2321</Words>
  <Application>Microsoft Macintosh PowerPoint</Application>
  <PresentationFormat>宽屏</PresentationFormat>
  <Paragraphs>258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等线</vt:lpstr>
      <vt:lpstr>黑体</vt:lpstr>
      <vt:lpstr>思源黑体 CN Bold</vt:lpstr>
      <vt:lpstr>思源黑体 CN Medium</vt:lpstr>
      <vt:lpstr>思源黑体 CN Normal</vt:lpstr>
      <vt:lpstr>微软雅黑</vt:lpstr>
      <vt:lpstr>Arial</vt:lpstr>
      <vt:lpstr>Calibri</vt:lpstr>
      <vt:lpstr>1_Office 主题</vt:lpstr>
      <vt:lpstr>2_Office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Flora Dong</dc:creator>
  <cp:lastModifiedBy>yao dong</cp:lastModifiedBy>
  <cp:revision>7</cp:revision>
  <dcterms:created xsi:type="dcterms:W3CDTF">2025-12-29T03:56:48Z</dcterms:created>
  <dcterms:modified xsi:type="dcterms:W3CDTF">2026-02-03T07:29:58Z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